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8" r:id="rId1"/>
  </p:sldMasterIdLst>
  <p:notesMasterIdLst>
    <p:notesMasterId r:id="rId10"/>
  </p:notesMasterIdLst>
  <p:sldIdLst>
    <p:sldId id="261" r:id="rId2"/>
    <p:sldId id="283" r:id="rId3"/>
    <p:sldId id="277" r:id="rId4"/>
    <p:sldId id="278" r:id="rId5"/>
    <p:sldId id="279" r:id="rId6"/>
    <p:sldId id="280" r:id="rId7"/>
    <p:sldId id="281" r:id="rId8"/>
    <p:sldId id="259"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03" autoAdjust="0"/>
    <p:restoredTop sz="94343" autoAdjust="0"/>
  </p:normalViewPr>
  <p:slideViewPr>
    <p:cSldViewPr snapToGrid="0">
      <p:cViewPr varScale="1">
        <p:scale>
          <a:sx n="69" d="100"/>
          <a:sy n="69" d="100"/>
        </p:scale>
        <p:origin x="630" y="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979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FDEB35-4585-4CE4-9E48-A63F91925BEE}" type="datetimeFigureOut">
              <a:rPr lang="en-US" smtClean="0"/>
              <a:t>9/9/2019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B457E7-AF9E-49AB-A7E8-87B4C81AB92D}" type="slidenum">
              <a:rPr lang="en-US" smtClean="0"/>
              <a:t>‹#›</a:t>
            </a:fld>
            <a:endParaRPr lang="en-US"/>
          </a:p>
        </p:txBody>
      </p:sp>
    </p:spTree>
    <p:extLst>
      <p:ext uri="{BB962C8B-B14F-4D97-AF65-F5344CB8AC3E}">
        <p14:creationId xmlns:p14="http://schemas.microsoft.com/office/powerpoint/2010/main" val="3841077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E748362D-825D-4A82-A0AE-0E1171E04A9C}" type="datetimeFigureOut">
              <a:rPr lang="en-US" smtClean="0"/>
              <a:t>9/9/2019</a:t>
            </a:fld>
            <a:endParaRPr lang="en-US"/>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2394596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9/9/2019</a:t>
            </a:fld>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602056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059601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8145818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778253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9/9/2019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0430264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48362D-825D-4A82-A0AE-0E1171E04A9C}" type="datetimeFigureOut">
              <a:rPr lang="en-US" smtClean="0"/>
              <a:t>9/9/2019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767589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9542217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4218395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48362D-825D-4A82-A0AE-0E1171E04A9C}"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864880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748362D-825D-4A82-A0AE-0E1171E04A9C}" type="datetimeFigureOut">
              <a:rPr lang="en-US" smtClean="0"/>
              <a:t>9/9/2019</a:t>
            </a:fld>
            <a:endParaRPr lang="en-US"/>
          </a:p>
        </p:txBody>
      </p:sp>
      <p:sp>
        <p:nvSpPr>
          <p:cNvPr id="5" name="Footer Placeholder 4"/>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705922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48362D-825D-4A82-A0AE-0E1171E04A9C}" type="datetimeFigureOut">
              <a:rPr lang="en-US" smtClean="0"/>
              <a:t>9/9/2019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368651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48362D-825D-4A82-A0AE-0E1171E04A9C}" type="datetimeFigureOut">
              <a:rPr lang="en-US" smtClean="0"/>
              <a:t>9/9/2019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165156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48362D-825D-4A82-A0AE-0E1171E04A9C}" type="datetimeFigureOut">
              <a:rPr lang="en-US" smtClean="0"/>
              <a:t>9/9/2019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296023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48362D-825D-4A82-A0AE-0E1171E04A9C}" type="datetimeFigureOut">
              <a:rPr lang="en-US" smtClean="0"/>
              <a:t>9/9/2019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3261329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9/9/2019</a:t>
            </a:fld>
            <a:endParaRPr lang="en-US"/>
          </a:p>
        </p:txBody>
      </p:sp>
      <p:sp>
        <p:nvSpPr>
          <p:cNvPr id="6" name="Footer Placeholder 5"/>
          <p:cNvSpPr>
            <a:spLocks noGrp="1"/>
          </p:cNvSpPr>
          <p:nvPr>
            <p:ph type="ftr" sz="quarter" idx="11"/>
          </p:nvPr>
        </p:nvSpPr>
        <p:spPr/>
        <p:txBody>
          <a:bodyPr/>
          <a:lstStyle/>
          <a:p>
            <a:endParaRPr lang="en-US"/>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225308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748362D-825D-4A82-A0AE-0E1171E04A9C}" type="datetimeFigureOut">
              <a:rPr lang="en-US" smtClean="0"/>
              <a:t>9/9/2019</a:t>
            </a:fld>
            <a:endParaRPr lang="en-US"/>
          </a:p>
        </p:txBody>
      </p:sp>
      <p:sp>
        <p:nvSpPr>
          <p:cNvPr id="6" name="Footer Placeholder 5"/>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3F5496-BF53-4496-B864-E03A26CEBDCE}" type="slidenum">
              <a:rPr lang="en-US" smtClean="0"/>
              <a:t>‹#›</a:t>
            </a:fld>
            <a:endParaRPr lang="en-US"/>
          </a:p>
        </p:txBody>
      </p:sp>
    </p:spTree>
    <p:extLst>
      <p:ext uri="{BB962C8B-B14F-4D97-AF65-F5344CB8AC3E}">
        <p14:creationId xmlns:p14="http://schemas.microsoft.com/office/powerpoint/2010/main" val="169540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E748362D-825D-4A82-A0AE-0E1171E04A9C}" type="datetimeFigureOut">
              <a:rPr lang="en-US" smtClean="0"/>
              <a:t>9/9/2019</a:t>
            </a:fld>
            <a:endParaRPr lang="en-US"/>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C3F5496-BF53-4496-B864-E03A26CEBDCE}" type="slidenum">
              <a:rPr lang="en-US" smtClean="0"/>
              <a:t>‹#›</a:t>
            </a:fld>
            <a:endParaRPr lang="en-US"/>
          </a:p>
        </p:txBody>
      </p:sp>
    </p:spTree>
    <p:extLst>
      <p:ext uri="{BB962C8B-B14F-4D97-AF65-F5344CB8AC3E}">
        <p14:creationId xmlns:p14="http://schemas.microsoft.com/office/powerpoint/2010/main" val="3723097295"/>
      </p:ext>
    </p:extLst>
  </p:cSld>
  <p:clrMap bg1="lt1" tx1="dk1" bg2="lt2" tx2="dk2" accent1="accent1" accent2="accent2" accent3="accent3" accent4="accent4" accent5="accent5" accent6="accent6" hlink="hlink" folHlink="folHlink"/>
  <p:sldLayoutIdLst>
    <p:sldLayoutId id="2147483859" r:id="rId1"/>
    <p:sldLayoutId id="2147483860" r:id="rId2"/>
    <p:sldLayoutId id="2147483861" r:id="rId3"/>
    <p:sldLayoutId id="2147483862" r:id="rId4"/>
    <p:sldLayoutId id="2147483863" r:id="rId5"/>
    <p:sldLayoutId id="2147483864" r:id="rId6"/>
    <p:sldLayoutId id="2147483865" r:id="rId7"/>
    <p:sldLayoutId id="2147483866" r:id="rId8"/>
    <p:sldLayoutId id="2147483867" r:id="rId9"/>
    <p:sldLayoutId id="2147483868" r:id="rId10"/>
    <p:sldLayoutId id="2147483869" r:id="rId11"/>
    <p:sldLayoutId id="2147483870" r:id="rId12"/>
    <p:sldLayoutId id="2147483871" r:id="rId13"/>
    <p:sldLayoutId id="2147483872" r:id="rId14"/>
    <p:sldLayoutId id="2147483873" r:id="rId15"/>
    <p:sldLayoutId id="2147483874" r:id="rId16"/>
    <p:sldLayoutId id="2147483875"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image" Target="../media/image4.gif"/></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gif"/><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Physics 1 – Sept 10, 2019</a:t>
            </a:r>
            <a:endParaRPr lang="en-US" dirty="0"/>
          </a:p>
        </p:txBody>
      </p:sp>
      <p:sp>
        <p:nvSpPr>
          <p:cNvPr id="3" name="Content Placeholder 2"/>
          <p:cNvSpPr>
            <a:spLocks noGrp="1"/>
          </p:cNvSpPr>
          <p:nvPr>
            <p:ph sz="half" idx="1"/>
          </p:nvPr>
        </p:nvSpPr>
        <p:spPr>
          <a:xfrm>
            <a:off x="1154954" y="2603500"/>
            <a:ext cx="4825158" cy="3994248"/>
          </a:xfrm>
        </p:spPr>
        <p:txBody>
          <a:bodyPr>
            <a:normAutofit fontScale="92500" lnSpcReduction="10000"/>
          </a:bodyPr>
          <a:lstStyle/>
          <a:p>
            <a:r>
              <a:rPr lang="en-US" sz="2000" b="1" dirty="0"/>
              <a:t>P3 Challenge – Do Now</a:t>
            </a:r>
          </a:p>
          <a:p>
            <a:r>
              <a:rPr lang="en-US" sz="2000" b="1" dirty="0" smtClean="0"/>
              <a:t>A car traveling 85 km/h strikes a concrete wall. The front end of the car compresses and the crash test dummy comes to rest after traveling 0.80 m. a) a) How long did this crash take (in seconds)?  b) What was the constant acceleration of the dummy during the collision? </a:t>
            </a:r>
          </a:p>
          <a:p>
            <a:r>
              <a:rPr lang="en-US" sz="2000" b="1" dirty="0" smtClean="0"/>
              <a:t>Pick up Review WS, Study Guide, and 2 sheets for Reaction Time Activity</a:t>
            </a:r>
            <a:endParaRPr lang="en-US" sz="2000" b="1" dirty="0"/>
          </a:p>
        </p:txBody>
      </p:sp>
      <p:sp>
        <p:nvSpPr>
          <p:cNvPr id="4" name="Content Placeholder 3"/>
          <p:cNvSpPr>
            <a:spLocks noGrp="1"/>
          </p:cNvSpPr>
          <p:nvPr>
            <p:ph sz="half" idx="2"/>
          </p:nvPr>
        </p:nvSpPr>
        <p:spPr>
          <a:xfrm>
            <a:off x="6208712" y="2603500"/>
            <a:ext cx="4825159" cy="3797300"/>
          </a:xfrm>
        </p:spPr>
        <p:txBody>
          <a:bodyPr>
            <a:normAutofit fontScale="92500" lnSpcReduction="10000"/>
          </a:bodyPr>
          <a:lstStyle/>
          <a:p>
            <a:r>
              <a:rPr lang="en-US" b="1" dirty="0"/>
              <a:t>IB 2.1 Motion</a:t>
            </a:r>
          </a:p>
          <a:p>
            <a:pPr lvl="1"/>
            <a:r>
              <a:rPr lang="en-US" b="1" dirty="0"/>
              <a:t>1D Motion (</a:t>
            </a:r>
            <a:r>
              <a:rPr lang="en-US" b="1" dirty="0" err="1"/>
              <a:t>FreeFall</a:t>
            </a:r>
            <a:r>
              <a:rPr lang="en-US" b="1" dirty="0"/>
              <a:t>)</a:t>
            </a:r>
          </a:p>
          <a:p>
            <a:r>
              <a:rPr lang="en-US" b="1" dirty="0"/>
              <a:t>Agenda for IB 2.1 Motion</a:t>
            </a:r>
          </a:p>
          <a:p>
            <a:pPr lvl="1"/>
            <a:r>
              <a:rPr lang="en-US" b="1" dirty="0"/>
              <a:t>Constant acceleration Homework Review </a:t>
            </a:r>
            <a:endParaRPr lang="en-US" b="1" dirty="0" smtClean="0"/>
          </a:p>
          <a:p>
            <a:pPr lvl="1"/>
            <a:r>
              <a:rPr lang="en-US" b="1" dirty="0" smtClean="0"/>
              <a:t>Extra Graphing Error Practice Homework</a:t>
            </a:r>
            <a:endParaRPr lang="en-US" b="1" dirty="0"/>
          </a:p>
          <a:p>
            <a:pPr lvl="1"/>
            <a:r>
              <a:rPr lang="en-US" b="1" dirty="0"/>
              <a:t>Freefall</a:t>
            </a:r>
          </a:p>
          <a:p>
            <a:pPr lvl="1"/>
            <a:r>
              <a:rPr lang="en-US" b="1" dirty="0"/>
              <a:t>Reaction Time Activity</a:t>
            </a:r>
          </a:p>
          <a:p>
            <a:r>
              <a:rPr lang="en-US" b="1" dirty="0"/>
              <a:t> Assignment: </a:t>
            </a:r>
          </a:p>
          <a:p>
            <a:pPr lvl="1"/>
            <a:r>
              <a:rPr lang="en-US" b="1" dirty="0"/>
              <a:t>IB 2.1 1D Motion Practice Worksheet p 7   </a:t>
            </a:r>
          </a:p>
          <a:p>
            <a:pPr lvl="1"/>
            <a:r>
              <a:rPr lang="en-US" b="1" dirty="0"/>
              <a:t>Complete the Reaction time </a:t>
            </a:r>
            <a:r>
              <a:rPr lang="en-US" b="1" dirty="0" smtClean="0"/>
              <a:t>activity</a:t>
            </a:r>
          </a:p>
          <a:p>
            <a:pPr lvl="1"/>
            <a:r>
              <a:rPr lang="en-US" b="1" dirty="0" smtClean="0"/>
              <a:t>Unit 1 Test Tuesday Sept 17 </a:t>
            </a:r>
            <a:endParaRPr lang="en-US" b="1" dirty="0"/>
          </a:p>
        </p:txBody>
      </p:sp>
      <p:sp>
        <p:nvSpPr>
          <p:cNvPr id="5" name="TextBox 4"/>
          <p:cNvSpPr txBox="1"/>
          <p:nvPr/>
        </p:nvSpPr>
        <p:spPr>
          <a:xfrm>
            <a:off x="6653945" y="1073703"/>
            <a:ext cx="3934691" cy="923330"/>
          </a:xfrm>
          <a:prstGeom prst="rect">
            <a:avLst/>
          </a:prstGeom>
          <a:noFill/>
        </p:spPr>
        <p:txBody>
          <a:bodyPr wrap="square" rtlCol="0">
            <a:spAutoFit/>
          </a:bodyPr>
          <a:lstStyle/>
          <a:p>
            <a:r>
              <a:rPr lang="en-US" dirty="0" smtClean="0">
                <a:solidFill>
                  <a:schemeClr val="bg1"/>
                </a:solidFill>
              </a:rPr>
              <a:t>Get out 2.1 </a:t>
            </a:r>
            <a:r>
              <a:rPr lang="en-US" dirty="0" smtClean="0">
                <a:solidFill>
                  <a:schemeClr val="bg1"/>
                </a:solidFill>
              </a:rPr>
              <a:t>p6 Worksheet and the Extra Graphing Error Practice </a:t>
            </a:r>
            <a:r>
              <a:rPr lang="en-US" dirty="0" smtClean="0">
                <a:solidFill>
                  <a:schemeClr val="bg1"/>
                </a:solidFill>
              </a:rPr>
              <a:t>for </a:t>
            </a:r>
            <a:r>
              <a:rPr lang="en-US" dirty="0" smtClean="0">
                <a:solidFill>
                  <a:schemeClr val="bg1"/>
                </a:solidFill>
              </a:rPr>
              <a:t> two Homework Checks.</a:t>
            </a:r>
            <a:endParaRPr lang="en-US" dirty="0">
              <a:solidFill>
                <a:schemeClr val="bg1"/>
              </a:solidFill>
            </a:endParaRPr>
          </a:p>
        </p:txBody>
      </p:sp>
    </p:spTree>
    <p:extLst>
      <p:ext uri="{BB962C8B-B14F-4D97-AF65-F5344CB8AC3E}">
        <p14:creationId xmlns:p14="http://schemas.microsoft.com/office/powerpoint/2010/main" val="3284847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Const</a:t>
            </a:r>
            <a:r>
              <a:rPr lang="en-US" dirty="0" smtClean="0"/>
              <a:t> A </a:t>
            </a:r>
            <a:r>
              <a:rPr lang="en-US" dirty="0" smtClean="0"/>
              <a:t>Homework </a:t>
            </a:r>
            <a:r>
              <a:rPr lang="en-US" dirty="0" smtClean="0"/>
              <a:t>Answers</a:t>
            </a:r>
            <a:endParaRPr lang="en-US" dirty="0"/>
          </a:p>
        </p:txBody>
      </p:sp>
      <p:sp>
        <p:nvSpPr>
          <p:cNvPr id="3" name="Content Placeholder 2"/>
          <p:cNvSpPr>
            <a:spLocks noGrp="1"/>
          </p:cNvSpPr>
          <p:nvPr>
            <p:ph idx="1"/>
          </p:nvPr>
        </p:nvSpPr>
        <p:spPr/>
        <p:txBody>
          <a:bodyPr>
            <a:normAutofit/>
          </a:bodyPr>
          <a:lstStyle/>
          <a:p>
            <a:r>
              <a:rPr lang="en-US" b="1" dirty="0" smtClean="0"/>
              <a:t>Check your answers for accuracy.</a:t>
            </a:r>
          </a:p>
          <a:p>
            <a:r>
              <a:rPr lang="en-US" b="1" dirty="0" smtClean="0"/>
              <a:t>46. 2.20 m/s</a:t>
            </a:r>
          </a:p>
          <a:p>
            <a:r>
              <a:rPr lang="en-US" b="1" dirty="0" smtClean="0"/>
              <a:t>47. a) 27.9 m/s	b) 9.48 m/s		</a:t>
            </a:r>
          </a:p>
          <a:p>
            <a:r>
              <a:rPr lang="en-US" b="1" dirty="0" smtClean="0"/>
              <a:t>48.  6 m/s</a:t>
            </a:r>
          </a:p>
          <a:p>
            <a:r>
              <a:rPr lang="en-US" b="1" dirty="0" smtClean="0"/>
              <a:t>49. a) 0.9 m		b) 3.6 m		c) 8.1 m</a:t>
            </a:r>
          </a:p>
          <a:p>
            <a:r>
              <a:rPr lang="en-US" b="1" dirty="0" smtClean="0"/>
              <a:t>50. a) -5.3 m/s</a:t>
            </a:r>
            <a:r>
              <a:rPr lang="en-US" b="1" baseline="30000" dirty="0" smtClean="0"/>
              <a:t>2</a:t>
            </a:r>
            <a:r>
              <a:rPr lang="en-US" b="1" dirty="0" smtClean="0"/>
              <a:t> 	b) 3.2 </a:t>
            </a:r>
            <a:r>
              <a:rPr lang="en-US" b="1" dirty="0" smtClean="0"/>
              <a:t>m</a:t>
            </a:r>
            <a:endParaRPr lang="en-US" b="1" dirty="0" smtClean="0"/>
          </a:p>
        </p:txBody>
      </p:sp>
    </p:spTree>
    <p:extLst>
      <p:ext uri="{BB962C8B-B14F-4D97-AF65-F5344CB8AC3E}">
        <p14:creationId xmlns:p14="http://schemas.microsoft.com/office/powerpoint/2010/main" val="6539461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Freefall</a:t>
            </a:r>
            <a:endParaRPr lang="en-US" dirty="0"/>
          </a:p>
        </p:txBody>
      </p:sp>
      <p:sp>
        <p:nvSpPr>
          <p:cNvPr id="3" name="Content Placeholder 2"/>
          <p:cNvSpPr>
            <a:spLocks noGrp="1"/>
          </p:cNvSpPr>
          <p:nvPr>
            <p:ph idx="1"/>
          </p:nvPr>
        </p:nvSpPr>
        <p:spPr>
          <a:xfrm>
            <a:off x="1154955" y="2603500"/>
            <a:ext cx="7074645" cy="3416300"/>
          </a:xfrm>
        </p:spPr>
        <p:txBody>
          <a:bodyPr>
            <a:normAutofit/>
          </a:bodyPr>
          <a:lstStyle/>
          <a:p>
            <a:r>
              <a:rPr lang="en-US" sz="2000" b="1" dirty="0" smtClean="0"/>
              <a:t>A special case of constant acceleration is an object in freefall: moving unhindered through air near earth in a vertical dimension.</a:t>
            </a:r>
          </a:p>
          <a:p>
            <a:r>
              <a:rPr lang="en-US" sz="2000" b="1" dirty="0" smtClean="0"/>
              <a:t>Dropped</a:t>
            </a:r>
          </a:p>
          <a:p>
            <a:r>
              <a:rPr lang="en-US" sz="2000" b="1" dirty="0" smtClean="0"/>
              <a:t>Launched from the ground going up, then coming down.</a:t>
            </a:r>
          </a:p>
          <a:p>
            <a:r>
              <a:rPr lang="en-US" sz="2000" b="1" dirty="0" smtClean="0"/>
              <a:t>Launched up from a height</a:t>
            </a:r>
          </a:p>
          <a:p>
            <a:pPr marL="0" indent="0">
              <a:buNone/>
            </a:pPr>
            <a:r>
              <a:rPr lang="en-US" sz="2000" b="1" dirty="0" smtClean="0"/>
              <a:t>     Thrown down from a height</a:t>
            </a: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71212"/>
          <a:stretch/>
        </p:blipFill>
        <p:spPr>
          <a:xfrm>
            <a:off x="10127673" y="1994166"/>
            <a:ext cx="1330036" cy="4320332"/>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39478"/>
          <a:stretch/>
        </p:blipFill>
        <p:spPr>
          <a:xfrm>
            <a:off x="247865" y="3048289"/>
            <a:ext cx="1245190" cy="2293794"/>
          </a:xfrm>
          <a:prstGeom prst="rect">
            <a:avLst/>
          </a:prstGeom>
        </p:spPr>
      </p:pic>
      <p:grpSp>
        <p:nvGrpSpPr>
          <p:cNvPr id="7" name="Group 6"/>
          <p:cNvGrpSpPr/>
          <p:nvPr/>
        </p:nvGrpSpPr>
        <p:grpSpPr>
          <a:xfrm>
            <a:off x="9574345" y="-41563"/>
            <a:ext cx="895350" cy="2590800"/>
            <a:chOff x="9574345" y="-41563"/>
            <a:chExt cx="895350" cy="2590800"/>
          </a:xfrm>
        </p:grpSpPr>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4345" y="-41563"/>
              <a:ext cx="895350" cy="2590800"/>
            </a:xfrm>
            <a:prstGeom prst="rect">
              <a:avLst/>
            </a:prstGeom>
          </p:spPr>
        </p:pic>
        <p:cxnSp>
          <p:nvCxnSpPr>
            <p:cNvPr id="10" name="Straight Arrow Connector 9"/>
            <p:cNvCxnSpPr/>
            <p:nvPr/>
          </p:nvCxnSpPr>
          <p:spPr>
            <a:xfrm>
              <a:off x="9795164" y="289021"/>
              <a:ext cx="0" cy="546102"/>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grpSp>
      <p:pic>
        <p:nvPicPr>
          <p:cNvPr id="11" name="Picture 10"/>
          <p:cNvPicPr>
            <a:picLocks noChangeAspect="1"/>
          </p:cNvPicPr>
          <p:nvPr/>
        </p:nvPicPr>
        <p:blipFill rotWithShape="1">
          <a:blip r:embed="rId5">
            <a:extLst>
              <a:ext uri="{28A0092B-C50C-407E-A947-70E740481C1C}">
                <a14:useLocalDpi xmlns:a14="http://schemas.microsoft.com/office/drawing/2010/main" val="0"/>
              </a:ext>
            </a:extLst>
          </a:blip>
          <a:srcRect l="26727" t="11953" r="50342"/>
          <a:stretch/>
        </p:blipFill>
        <p:spPr>
          <a:xfrm>
            <a:off x="8121465" y="3048289"/>
            <a:ext cx="1673699" cy="3266209"/>
          </a:xfrm>
          <a:prstGeom prst="rect">
            <a:avLst/>
          </a:prstGeom>
        </p:spPr>
      </p:pic>
    </p:spTree>
    <p:extLst>
      <p:ext uri="{BB962C8B-B14F-4D97-AF65-F5344CB8AC3E}">
        <p14:creationId xmlns:p14="http://schemas.microsoft.com/office/powerpoint/2010/main" val="651416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Freefall</a:t>
            </a:r>
            <a:endParaRPr lang="en-US" dirty="0"/>
          </a:p>
        </p:txBody>
      </p:sp>
      <p:sp>
        <p:nvSpPr>
          <p:cNvPr id="3" name="Content Placeholder 2"/>
          <p:cNvSpPr>
            <a:spLocks noGrp="1"/>
          </p:cNvSpPr>
          <p:nvPr>
            <p:ph idx="1"/>
          </p:nvPr>
        </p:nvSpPr>
        <p:spPr>
          <a:xfrm>
            <a:off x="1154955" y="2603500"/>
            <a:ext cx="7074645" cy="3416300"/>
          </a:xfrm>
        </p:spPr>
        <p:txBody>
          <a:bodyPr>
            <a:normAutofit fontScale="92500" lnSpcReduction="20000"/>
          </a:bodyPr>
          <a:lstStyle/>
          <a:p>
            <a:r>
              <a:rPr lang="en-US" sz="2000" b="1" dirty="0" smtClean="0"/>
              <a:t>Default frame of reference sets y= </a:t>
            </a:r>
            <a:r>
              <a:rPr lang="en-US" sz="2000" b="1" u="sng" dirty="0" smtClean="0"/>
              <a:t>0 m at the ground </a:t>
            </a:r>
            <a:r>
              <a:rPr lang="en-US" sz="2000" b="1" dirty="0" smtClean="0"/>
              <a:t>with </a:t>
            </a:r>
            <a:r>
              <a:rPr lang="en-US" sz="2000" b="1" u="sng" dirty="0" smtClean="0"/>
              <a:t>positive y directed upward</a:t>
            </a:r>
            <a:r>
              <a:rPr lang="en-US" sz="2000" b="1" dirty="0" smtClean="0"/>
              <a:t>. </a:t>
            </a:r>
            <a:endParaRPr lang="en-US" sz="2000" b="1" dirty="0" smtClean="0"/>
          </a:p>
          <a:p>
            <a:r>
              <a:rPr lang="en-US" sz="2000" b="1" dirty="0" smtClean="0"/>
              <a:t>For all freefall problems, </a:t>
            </a:r>
            <a:r>
              <a:rPr lang="en-US" sz="2000" b="1" u="sng" dirty="0" smtClean="0"/>
              <a:t>acceleration = </a:t>
            </a:r>
            <a:r>
              <a:rPr lang="en-US" sz="2000" b="1" u="sng" dirty="0" smtClean="0"/>
              <a:t>–</a:t>
            </a:r>
            <a:r>
              <a:rPr lang="en-US" sz="2000" b="1" u="sng" dirty="0" smtClean="0"/>
              <a:t>9.81 </a:t>
            </a:r>
            <a:r>
              <a:rPr lang="en-US" sz="2000" b="1" u="sng" dirty="0" smtClean="0"/>
              <a:t>m/s</a:t>
            </a:r>
            <a:r>
              <a:rPr lang="en-US" sz="2000" b="1" u="sng" baseline="30000" dirty="0" smtClean="0"/>
              <a:t>2</a:t>
            </a:r>
            <a:r>
              <a:rPr lang="en-US" sz="2000" b="1" u="sng" dirty="0" smtClean="0"/>
              <a:t> </a:t>
            </a:r>
            <a:r>
              <a:rPr lang="en-US" sz="2000" b="1" dirty="0" smtClean="0"/>
              <a:t> (the acceleration due to gravity, always negative because g always pulls downward near earth) (a = -g)</a:t>
            </a:r>
          </a:p>
          <a:p>
            <a:r>
              <a:rPr lang="en-US" sz="2000" b="1" dirty="0" smtClean="0"/>
              <a:t>At the </a:t>
            </a:r>
            <a:r>
              <a:rPr lang="en-US" sz="2000" b="1" u="sng" dirty="0" smtClean="0"/>
              <a:t>top of a freefall motion </a:t>
            </a:r>
            <a:r>
              <a:rPr lang="en-US" sz="2000" b="1" dirty="0" smtClean="0"/>
              <a:t>where an object turns around, at that moment, the </a:t>
            </a:r>
            <a:r>
              <a:rPr lang="en-US" sz="2000" b="1" u="sng" dirty="0" smtClean="0"/>
              <a:t>velocity is zero</a:t>
            </a:r>
            <a:r>
              <a:rPr lang="en-US" sz="2000" b="1" dirty="0" smtClean="0"/>
              <a:t>.</a:t>
            </a:r>
          </a:p>
          <a:p>
            <a:r>
              <a:rPr lang="en-US" sz="2000" b="1" dirty="0" smtClean="0"/>
              <a:t>For the ground up, then down to ground again, the </a:t>
            </a:r>
            <a:r>
              <a:rPr lang="en-US" sz="2000" b="1" u="sng" dirty="0" smtClean="0"/>
              <a:t>initial velocity up =  – final velocity down </a:t>
            </a:r>
            <a:r>
              <a:rPr lang="en-US" sz="2000" b="1" dirty="0" smtClean="0"/>
              <a:t>(Due to symmetry, velocities are equal and opposite.)</a:t>
            </a:r>
          </a:p>
          <a:p>
            <a:r>
              <a:rPr lang="en-US" sz="2000" b="1" u="sng" dirty="0" smtClean="0"/>
              <a:t>Time up = time down</a:t>
            </a:r>
            <a:r>
              <a:rPr lang="en-US" sz="2000" b="1" dirty="0" smtClean="0"/>
              <a:t>. </a:t>
            </a:r>
            <a:r>
              <a:rPr lang="en-US" sz="2000" b="1" u="sng" dirty="0" smtClean="0"/>
              <a:t>Total time = 2 times time</a:t>
            </a:r>
            <a:r>
              <a:rPr lang="en-US" sz="2000" b="1" u="sng" dirty="0"/>
              <a:t> </a:t>
            </a:r>
            <a:r>
              <a:rPr lang="en-US" sz="2000" b="1" u="sng" dirty="0" smtClean="0"/>
              <a:t>up</a:t>
            </a:r>
            <a:endParaRPr lang="en-US" sz="2000" b="1" u="sng" dirty="0"/>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r="71212"/>
          <a:stretch/>
        </p:blipFill>
        <p:spPr>
          <a:xfrm>
            <a:off x="10127673" y="1994166"/>
            <a:ext cx="1330036" cy="4320332"/>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39478"/>
          <a:stretch/>
        </p:blipFill>
        <p:spPr>
          <a:xfrm>
            <a:off x="247865" y="3048289"/>
            <a:ext cx="1245190" cy="2293794"/>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74345" y="0"/>
            <a:ext cx="895350" cy="2590800"/>
          </a:xfrm>
          <a:prstGeom prst="rect">
            <a:avLst/>
          </a:prstGeom>
        </p:spPr>
      </p:pic>
      <p:cxnSp>
        <p:nvCxnSpPr>
          <p:cNvPr id="10" name="Straight Arrow Connector 9"/>
          <p:cNvCxnSpPr/>
          <p:nvPr/>
        </p:nvCxnSpPr>
        <p:spPr>
          <a:xfrm>
            <a:off x="9795164" y="330584"/>
            <a:ext cx="0" cy="546102"/>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pic>
        <p:nvPicPr>
          <p:cNvPr id="11" name="Picture 10"/>
          <p:cNvPicPr>
            <a:picLocks noChangeAspect="1"/>
          </p:cNvPicPr>
          <p:nvPr/>
        </p:nvPicPr>
        <p:blipFill rotWithShape="1">
          <a:blip r:embed="rId5">
            <a:extLst>
              <a:ext uri="{28A0092B-C50C-407E-A947-70E740481C1C}">
                <a14:useLocalDpi xmlns:a14="http://schemas.microsoft.com/office/drawing/2010/main" val="0"/>
              </a:ext>
            </a:extLst>
          </a:blip>
          <a:srcRect l="26727" t="11953" r="50342"/>
          <a:stretch/>
        </p:blipFill>
        <p:spPr>
          <a:xfrm>
            <a:off x="8121465" y="3048289"/>
            <a:ext cx="1673699" cy="3266209"/>
          </a:xfrm>
          <a:prstGeom prst="rect">
            <a:avLst/>
          </a:prstGeom>
        </p:spPr>
      </p:pic>
    </p:spTree>
    <p:extLst>
      <p:ext uri="{BB962C8B-B14F-4D97-AF65-F5344CB8AC3E}">
        <p14:creationId xmlns:p14="http://schemas.microsoft.com/office/powerpoint/2010/main" val="3462572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Problem</a:t>
            </a:r>
            <a:endParaRPr lang="en-US" dirty="0"/>
          </a:p>
        </p:txBody>
      </p:sp>
      <p:sp>
        <p:nvSpPr>
          <p:cNvPr id="3" name="Content Placeholder 2"/>
          <p:cNvSpPr>
            <a:spLocks noGrp="1"/>
          </p:cNvSpPr>
          <p:nvPr>
            <p:ph idx="1"/>
          </p:nvPr>
        </p:nvSpPr>
        <p:spPr/>
        <p:txBody>
          <a:bodyPr>
            <a:normAutofit/>
          </a:bodyPr>
          <a:lstStyle/>
          <a:p>
            <a:r>
              <a:rPr lang="en-US" sz="2400" b="1" dirty="0" smtClean="0"/>
              <a:t>A man riding in hot air balloon ascending at 3.50 m/s accidentally drops his phone over the side of the basket when the balloon is 16.3 m above the ground. a) With what velocity does his phone hit the ground?</a:t>
            </a:r>
            <a:r>
              <a:rPr lang="en-US" sz="2400" b="1" dirty="0"/>
              <a:t> </a:t>
            </a:r>
            <a:r>
              <a:rPr lang="en-US" sz="2400" b="1" dirty="0" smtClean="0"/>
              <a:t>b) </a:t>
            </a:r>
            <a:r>
              <a:rPr lang="en-US" sz="2400" b="1" dirty="0"/>
              <a:t>How long does it take for the phone to hit the ground? </a:t>
            </a:r>
            <a:r>
              <a:rPr lang="en-US" sz="2400" b="1" dirty="0" smtClean="0"/>
              <a:t>c) What maximum height does the phone reach?</a:t>
            </a:r>
            <a:endParaRPr lang="en-US" sz="2400" b="1" dirty="0"/>
          </a:p>
        </p:txBody>
      </p:sp>
    </p:spTree>
    <p:extLst>
      <p:ext uri="{BB962C8B-B14F-4D97-AF65-F5344CB8AC3E}">
        <p14:creationId xmlns:p14="http://schemas.microsoft.com/office/powerpoint/2010/main" val="919033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Problems</a:t>
            </a:r>
            <a:endParaRPr lang="en-US" dirty="0"/>
          </a:p>
        </p:txBody>
      </p:sp>
      <p:sp>
        <p:nvSpPr>
          <p:cNvPr id="3" name="Content Placeholder 2"/>
          <p:cNvSpPr>
            <a:spLocks noGrp="1"/>
          </p:cNvSpPr>
          <p:nvPr>
            <p:ph idx="1"/>
          </p:nvPr>
        </p:nvSpPr>
        <p:spPr>
          <a:xfrm>
            <a:off x="1154954" y="2603500"/>
            <a:ext cx="9665445" cy="3416300"/>
          </a:xfrm>
        </p:spPr>
        <p:txBody>
          <a:bodyPr>
            <a:normAutofit/>
          </a:bodyPr>
          <a:lstStyle/>
          <a:p>
            <a:r>
              <a:rPr lang="en-US" sz="2400" b="1" dirty="0" smtClean="0"/>
              <a:t>A man riding in a hot air balloon hovering at 15.0 m has his phone stolen by an angry girlfriend who throws the phone down at the ground at 8.5 m/s. a) With what velocity does the phone hit the ground? b) How long does he have to watch his phone in freefall? </a:t>
            </a:r>
          </a:p>
        </p:txBody>
      </p:sp>
    </p:spTree>
    <p:extLst>
      <p:ext uri="{BB962C8B-B14F-4D97-AF65-F5344CB8AC3E}">
        <p14:creationId xmlns:p14="http://schemas.microsoft.com/office/powerpoint/2010/main" val="2764567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Problems</a:t>
            </a:r>
            <a:endParaRPr lang="en-US" dirty="0"/>
          </a:p>
        </p:txBody>
      </p:sp>
      <p:sp>
        <p:nvSpPr>
          <p:cNvPr id="3" name="Content Placeholder 2"/>
          <p:cNvSpPr>
            <a:spLocks noGrp="1"/>
          </p:cNvSpPr>
          <p:nvPr>
            <p:ph idx="1"/>
          </p:nvPr>
        </p:nvSpPr>
        <p:spPr>
          <a:xfrm>
            <a:off x="1154954" y="2603500"/>
            <a:ext cx="9665445" cy="3416300"/>
          </a:xfrm>
        </p:spPr>
        <p:txBody>
          <a:bodyPr>
            <a:normAutofit/>
          </a:bodyPr>
          <a:lstStyle/>
          <a:p>
            <a:r>
              <a:rPr lang="en-US" sz="2400" b="1" dirty="0" smtClean="0"/>
              <a:t>Earlier on this date, he had hit a hammer target launching a pellet to fall just short of hitting a bell at the top of a 2.00 m post. </a:t>
            </a:r>
            <a:r>
              <a:rPr lang="en-US" sz="2400" b="1" dirty="0"/>
              <a:t>a</a:t>
            </a:r>
            <a:r>
              <a:rPr lang="en-US" sz="2400" b="1" dirty="0" smtClean="0"/>
              <a:t>) With what speed was the pellet launched if he was able to make it reach 1.80 m?  b) What minimum speed would he need to give the pellet to ring the bell? (Assume the pellet slides on a frictionless cord so is basically in freefall.)</a:t>
            </a:r>
            <a:endParaRPr lang="en-US" sz="2400" b="1" dirty="0"/>
          </a:p>
        </p:txBody>
      </p:sp>
    </p:spTree>
    <p:extLst>
      <p:ext uri="{BB962C8B-B14F-4D97-AF65-F5344CB8AC3E}">
        <p14:creationId xmlns:p14="http://schemas.microsoft.com/office/powerpoint/2010/main" val="2331917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 Slip - Assignment</a:t>
            </a:r>
            <a:endParaRPr lang="en-US" dirty="0"/>
          </a:p>
        </p:txBody>
      </p:sp>
      <p:sp>
        <p:nvSpPr>
          <p:cNvPr id="3" name="Content Placeholder 2"/>
          <p:cNvSpPr>
            <a:spLocks noGrp="1"/>
          </p:cNvSpPr>
          <p:nvPr>
            <p:ph idx="1"/>
          </p:nvPr>
        </p:nvSpPr>
        <p:spPr>
          <a:xfrm>
            <a:off x="1335062" y="2566713"/>
            <a:ext cx="8761412" cy="3416300"/>
          </a:xfrm>
        </p:spPr>
        <p:txBody>
          <a:bodyPr>
            <a:normAutofit/>
          </a:bodyPr>
          <a:lstStyle/>
          <a:p>
            <a:r>
              <a:rPr lang="en-US" b="1" dirty="0" smtClean="0"/>
              <a:t>Exit slip – none today</a:t>
            </a:r>
            <a:endParaRPr lang="en-US" b="1" dirty="0"/>
          </a:p>
          <a:p>
            <a:pPr marL="0" indent="0">
              <a:buNone/>
            </a:pPr>
            <a:endParaRPr lang="en-US" b="1" dirty="0" smtClean="0"/>
          </a:p>
          <a:p>
            <a:r>
              <a:rPr lang="en-US" b="1" dirty="0" smtClean="0"/>
              <a:t>What’s Due?  (Pending assignments to complete.)</a:t>
            </a:r>
          </a:p>
          <a:p>
            <a:pPr lvl="1"/>
            <a:r>
              <a:rPr lang="en-US" b="1" dirty="0" smtClean="0"/>
              <a:t>IB </a:t>
            </a:r>
            <a:r>
              <a:rPr lang="en-US" b="1" dirty="0" smtClean="0"/>
              <a:t>2.1 1D Motion Practice Worksheet </a:t>
            </a:r>
            <a:r>
              <a:rPr lang="en-US" b="1" dirty="0" smtClean="0"/>
              <a:t>p7</a:t>
            </a:r>
          </a:p>
          <a:p>
            <a:pPr lvl="1"/>
            <a:r>
              <a:rPr lang="en-US" b="1" dirty="0" smtClean="0"/>
              <a:t>Complete Reaction Time Activity</a:t>
            </a:r>
            <a:endParaRPr lang="en-US" b="1" dirty="0" smtClean="0"/>
          </a:p>
          <a:p>
            <a:r>
              <a:rPr lang="en-US" b="1" dirty="0" smtClean="0"/>
              <a:t>What’s Next?  (How to prepare for the next day)</a:t>
            </a:r>
          </a:p>
          <a:p>
            <a:pPr lvl="1"/>
            <a:r>
              <a:rPr lang="en-US" b="1" dirty="0" smtClean="0"/>
              <a:t>Study IB 2.1 (1 D) p35-37</a:t>
            </a:r>
            <a:endParaRPr lang="en-US" b="1" dirty="0"/>
          </a:p>
        </p:txBody>
      </p:sp>
    </p:spTree>
    <p:extLst>
      <p:ext uri="{BB962C8B-B14F-4D97-AF65-F5344CB8AC3E}">
        <p14:creationId xmlns:p14="http://schemas.microsoft.com/office/powerpoint/2010/main" val="20557067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27708</TotalTime>
  <Words>598</Words>
  <Application>Microsoft Office PowerPoint</Application>
  <PresentationFormat>Widescreen</PresentationFormat>
  <Paragraphs>49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Wingdings 3</vt:lpstr>
      <vt:lpstr>Ion Boardroom</vt:lpstr>
      <vt:lpstr>Physics 1 – Sept 10, 2019</vt:lpstr>
      <vt:lpstr>Const A Homework Answers</vt:lpstr>
      <vt:lpstr>Freefall</vt:lpstr>
      <vt:lpstr>Freefall</vt:lpstr>
      <vt:lpstr>Sample Problem</vt:lpstr>
      <vt:lpstr>Practice Problems</vt:lpstr>
      <vt:lpstr>Practice Problems</vt:lpstr>
      <vt:lpstr>Exit Slip - 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1818 ACC Chemistry</dc:title>
  <dc:creator>Melissa Triplett</dc:creator>
  <cp:lastModifiedBy>Triplett, Melissa J.</cp:lastModifiedBy>
  <cp:revision>160</cp:revision>
  <dcterms:created xsi:type="dcterms:W3CDTF">2015-08-11T02:33:52Z</dcterms:created>
  <dcterms:modified xsi:type="dcterms:W3CDTF">2019-09-10T19:20:11Z</dcterms:modified>
</cp:coreProperties>
</file>